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60" r:id="rId2"/>
    <p:sldId id="261" r:id="rId3"/>
    <p:sldId id="263" r:id="rId4"/>
    <p:sldId id="265" r:id="rId5"/>
    <p:sldId id="257" r:id="rId6"/>
    <p:sldId id="259" r:id="rId7"/>
    <p:sldId id="264" r:id="rId8"/>
    <p:sldId id="26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1" d="100"/>
          <a:sy n="81" d="100"/>
        </p:scale>
        <p:origin x="72"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UDERBACK, BARBARA" userId="307c6533-0801-47f2-884e-5836407b508a" providerId="ADAL" clId="{E6304E70-82F8-4140-B9FC-3C7301AC124D}"/>
    <pc:docChg chg="undo custSel modSld">
      <pc:chgData name="LOUDERBACK, BARBARA" userId="307c6533-0801-47f2-884e-5836407b508a" providerId="ADAL" clId="{E6304E70-82F8-4140-B9FC-3C7301AC124D}" dt="2024-01-08T19:44:01.632" v="180" actId="20577"/>
      <pc:docMkLst>
        <pc:docMk/>
      </pc:docMkLst>
      <pc:sldChg chg="modSp mod">
        <pc:chgData name="LOUDERBACK, BARBARA" userId="307c6533-0801-47f2-884e-5836407b508a" providerId="ADAL" clId="{E6304E70-82F8-4140-B9FC-3C7301AC124D}" dt="2024-01-08T19:43:52.271" v="169" actId="20577"/>
        <pc:sldMkLst>
          <pc:docMk/>
          <pc:sldMk cId="94243597" sldId="257"/>
        </pc:sldMkLst>
        <pc:graphicFrameChg chg="mod modGraphic">
          <ac:chgData name="LOUDERBACK, BARBARA" userId="307c6533-0801-47f2-884e-5836407b508a" providerId="ADAL" clId="{E6304E70-82F8-4140-B9FC-3C7301AC124D}" dt="2024-01-08T19:43:52.271" v="169" actId="20577"/>
          <ac:graphicFrameMkLst>
            <pc:docMk/>
            <pc:sldMk cId="94243597" sldId="257"/>
            <ac:graphicFrameMk id="5" creationId="{5B375133-866D-4808-B68D-ED2EA9FBA0FE}"/>
          </ac:graphicFrameMkLst>
        </pc:graphicFrameChg>
      </pc:sldChg>
      <pc:sldChg chg="modSp mod">
        <pc:chgData name="LOUDERBACK, BARBARA" userId="307c6533-0801-47f2-884e-5836407b508a" providerId="ADAL" clId="{E6304E70-82F8-4140-B9FC-3C7301AC124D}" dt="2024-01-08T19:44:01.632" v="180" actId="20577"/>
        <pc:sldMkLst>
          <pc:docMk/>
          <pc:sldMk cId="1941627975" sldId="259"/>
        </pc:sldMkLst>
        <pc:graphicFrameChg chg="mod modGraphic">
          <ac:chgData name="LOUDERBACK, BARBARA" userId="307c6533-0801-47f2-884e-5836407b508a" providerId="ADAL" clId="{E6304E70-82F8-4140-B9FC-3C7301AC124D}" dt="2024-01-08T19:44:01.632" v="180" actId="20577"/>
          <ac:graphicFrameMkLst>
            <pc:docMk/>
            <pc:sldMk cId="1941627975" sldId="259"/>
            <ac:graphicFrameMk id="11" creationId="{C2650DAE-6B93-4697-BFF7-7D3D84520746}"/>
          </ac:graphicFrameMkLst>
        </pc:graphicFrameChg>
      </pc:sldChg>
    </pc:docChg>
  </pc:docChgLst>
  <pc:docChgLst>
    <pc:chgData name="RUBENSTEIN, JUSTIN" userId="3c3aec54-2097-454e-b8e9-3916bf6fa1a2" providerId="ADAL" clId="{420D6BD3-51BC-41C6-B2AD-D6251304EA47}"/>
    <pc:docChg chg="modSld">
      <pc:chgData name="RUBENSTEIN, JUSTIN" userId="3c3aec54-2097-454e-b8e9-3916bf6fa1a2" providerId="ADAL" clId="{420D6BD3-51BC-41C6-B2AD-D6251304EA47}" dt="2025-01-09T17:04:58.194" v="63" actId="1076"/>
      <pc:docMkLst>
        <pc:docMk/>
      </pc:docMkLst>
      <pc:sldChg chg="modSp mod">
        <pc:chgData name="RUBENSTEIN, JUSTIN" userId="3c3aec54-2097-454e-b8e9-3916bf6fa1a2" providerId="ADAL" clId="{420D6BD3-51BC-41C6-B2AD-D6251304EA47}" dt="2025-01-09T17:04:58.194" v="63" actId="1076"/>
        <pc:sldMkLst>
          <pc:docMk/>
          <pc:sldMk cId="1827577931" sldId="263"/>
        </pc:sldMkLst>
        <pc:spChg chg="mod">
          <ac:chgData name="RUBENSTEIN, JUSTIN" userId="3c3aec54-2097-454e-b8e9-3916bf6fa1a2" providerId="ADAL" clId="{420D6BD3-51BC-41C6-B2AD-D6251304EA47}" dt="2025-01-09T17:04:55.354" v="62" actId="20577"/>
          <ac:spMkLst>
            <pc:docMk/>
            <pc:sldMk cId="1827577931" sldId="263"/>
            <ac:spMk id="3" creationId="{00000000-0000-0000-0000-000000000000}"/>
          </ac:spMkLst>
        </pc:spChg>
        <pc:picChg chg="mod">
          <ac:chgData name="RUBENSTEIN, JUSTIN" userId="3c3aec54-2097-454e-b8e9-3916bf6fa1a2" providerId="ADAL" clId="{420D6BD3-51BC-41C6-B2AD-D6251304EA47}" dt="2025-01-09T17:04:58.194" v="63" actId="1076"/>
          <ac:picMkLst>
            <pc:docMk/>
            <pc:sldMk cId="1827577931" sldId="263"/>
            <ac:picMk id="4" creationId="{00000000-0000-0000-0000-000000000000}"/>
          </ac:picMkLst>
        </pc:picChg>
      </pc:sldChg>
      <pc:sldChg chg="modSp mod">
        <pc:chgData name="RUBENSTEIN, JUSTIN" userId="3c3aec54-2097-454e-b8e9-3916bf6fa1a2" providerId="ADAL" clId="{420D6BD3-51BC-41C6-B2AD-D6251304EA47}" dt="2025-01-09T14:55:15.999" v="32" actId="20577"/>
        <pc:sldMkLst>
          <pc:docMk/>
          <pc:sldMk cId="4057600526" sldId="266"/>
        </pc:sldMkLst>
        <pc:spChg chg="mod">
          <ac:chgData name="RUBENSTEIN, JUSTIN" userId="3c3aec54-2097-454e-b8e9-3916bf6fa1a2" providerId="ADAL" clId="{420D6BD3-51BC-41C6-B2AD-D6251304EA47}" dt="2025-01-09T14:55:15.999" v="32" actId="20577"/>
          <ac:spMkLst>
            <pc:docMk/>
            <pc:sldMk cId="4057600526" sldId="266"/>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3319636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1009901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D703EF-9959-4EBF-B1EA-53F05AE8964F}" type="slidenum">
              <a:rPr lang="en-US" smtClean="0"/>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132367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25036170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D703EF-9959-4EBF-B1EA-53F05AE8964F}" type="slidenum">
              <a:rPr lang="en-US" smtClean="0"/>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13886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16600136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918877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3540674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517320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256631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2452179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1563175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2822698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41701199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2001575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08BFFA-CD62-4FBC-AC1E-7366357A9722}" type="datetimeFigureOut">
              <a:rPr lang="en-US" smtClean="0"/>
              <a:t>1/9/2025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9D703EF-9959-4EBF-B1EA-53F05AE8964F}" type="slidenum">
              <a:rPr lang="en-US" smtClean="0"/>
              <a:t>‹#›</a:t>
            </a:fld>
            <a:endParaRPr lang="en-US" dirty="0"/>
          </a:p>
        </p:txBody>
      </p:sp>
    </p:spTree>
    <p:extLst>
      <p:ext uri="{BB962C8B-B14F-4D97-AF65-F5344CB8AC3E}">
        <p14:creationId xmlns:p14="http://schemas.microsoft.com/office/powerpoint/2010/main" val="1985971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008BFFA-CD62-4FBC-AC1E-7366357A9722}" type="datetimeFigureOut">
              <a:rPr lang="en-US" smtClean="0"/>
              <a:t>1/9/2025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9D703EF-9959-4EBF-B1EA-53F05AE8964F}" type="slidenum">
              <a:rPr lang="en-US" smtClean="0"/>
              <a:t>‹#›</a:t>
            </a:fld>
            <a:endParaRPr lang="en-US" dirty="0"/>
          </a:p>
        </p:txBody>
      </p:sp>
    </p:spTree>
    <p:extLst>
      <p:ext uri="{BB962C8B-B14F-4D97-AF65-F5344CB8AC3E}">
        <p14:creationId xmlns:p14="http://schemas.microsoft.com/office/powerpoint/2010/main" val="3407870310"/>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 id="2147483791" r:id="rId12"/>
    <p:sldLayoutId id="2147483792" r:id="rId13"/>
    <p:sldLayoutId id="2147483793" r:id="rId14"/>
    <p:sldLayoutId id="2147483794" r:id="rId15"/>
    <p:sldLayoutId id="2147483795"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80441" y="1559530"/>
            <a:ext cx="9034681" cy="5839753"/>
          </a:xfrm>
        </p:spPr>
        <p:txBody>
          <a:bodyPr>
            <a:noAutofit/>
          </a:bodyPr>
          <a:lstStyle/>
          <a:p>
            <a:pPr algn="ctr"/>
            <a:r>
              <a:rPr lang="en-US" sz="8000" b="1" dirty="0"/>
              <a:t>Central Bucks 7</a:t>
            </a:r>
            <a:r>
              <a:rPr lang="en-US" sz="8000" b="1" baseline="30000" dirty="0"/>
              <a:t>th</a:t>
            </a:r>
            <a:r>
              <a:rPr lang="en-US" sz="8000" b="1" dirty="0"/>
              <a:t> Grade “Specials”</a:t>
            </a:r>
            <a:br>
              <a:rPr lang="en-US" sz="8000" b="1" dirty="0"/>
            </a:br>
            <a:r>
              <a:rPr lang="en-US" sz="8000" b="1" dirty="0"/>
              <a:t>Course Information </a:t>
            </a:r>
          </a:p>
        </p:txBody>
      </p:sp>
      <p:pic>
        <p:nvPicPr>
          <p:cNvPr id="5" name="Picture 4"/>
          <p:cNvPicPr>
            <a:picLocks noChangeAspect="1"/>
          </p:cNvPicPr>
          <p:nvPr/>
        </p:nvPicPr>
        <p:blipFill>
          <a:blip r:embed="rId2"/>
          <a:stretch>
            <a:fillRect/>
          </a:stretch>
        </p:blipFill>
        <p:spPr>
          <a:xfrm>
            <a:off x="4461504" y="607030"/>
            <a:ext cx="4000500" cy="952500"/>
          </a:xfrm>
          <a:prstGeom prst="rect">
            <a:avLst/>
          </a:prstGeom>
        </p:spPr>
      </p:pic>
    </p:spTree>
    <p:extLst>
      <p:ext uri="{BB962C8B-B14F-4D97-AF65-F5344CB8AC3E}">
        <p14:creationId xmlns:p14="http://schemas.microsoft.com/office/powerpoint/2010/main" val="17809678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7107" y="0"/>
            <a:ext cx="8911687" cy="1280890"/>
          </a:xfrm>
        </p:spPr>
        <p:txBody>
          <a:bodyPr>
            <a:normAutofit/>
          </a:bodyPr>
          <a:lstStyle/>
          <a:p>
            <a:pPr algn="ctr"/>
            <a:r>
              <a:rPr lang="en-US" sz="5400" b="1" dirty="0"/>
              <a:t>What Are The Specials?</a:t>
            </a:r>
          </a:p>
        </p:txBody>
      </p:sp>
      <p:sp>
        <p:nvSpPr>
          <p:cNvPr id="3" name="Content Placeholder 2"/>
          <p:cNvSpPr>
            <a:spLocks noGrp="1"/>
          </p:cNvSpPr>
          <p:nvPr>
            <p:ph idx="1"/>
          </p:nvPr>
        </p:nvSpPr>
        <p:spPr>
          <a:xfrm>
            <a:off x="1828801" y="914400"/>
            <a:ext cx="10247584" cy="5801710"/>
          </a:xfrm>
        </p:spPr>
        <p:txBody>
          <a:bodyPr>
            <a:noAutofit/>
          </a:bodyPr>
          <a:lstStyle/>
          <a:p>
            <a:r>
              <a:rPr lang="en-US" sz="3200" dirty="0"/>
              <a:t>Art</a:t>
            </a:r>
          </a:p>
          <a:p>
            <a:r>
              <a:rPr lang="en-US" sz="3200" dirty="0"/>
              <a:t>Inter. Technology</a:t>
            </a:r>
          </a:p>
          <a:p>
            <a:r>
              <a:rPr lang="en-US" sz="3200" dirty="0" err="1"/>
              <a:t>InC</a:t>
            </a:r>
            <a:r>
              <a:rPr lang="en-US" sz="3200" dirty="0"/>
              <a:t>- Innovation and Creativity</a:t>
            </a:r>
          </a:p>
          <a:p>
            <a:r>
              <a:rPr lang="en-US" sz="3200" dirty="0"/>
              <a:t>PE</a:t>
            </a:r>
          </a:p>
          <a:p>
            <a:r>
              <a:rPr lang="en-US" sz="3200" dirty="0"/>
              <a:t>Music ( you pick one)</a:t>
            </a:r>
          </a:p>
          <a:p>
            <a:pPr marL="0" indent="0">
              <a:buNone/>
            </a:pPr>
            <a:r>
              <a:rPr lang="en-US" sz="3200" dirty="0"/>
              <a:t>       - Performance</a:t>
            </a:r>
          </a:p>
          <a:p>
            <a:pPr marL="0" indent="0">
              <a:buNone/>
            </a:pPr>
            <a:r>
              <a:rPr lang="en-US" sz="3200" dirty="0"/>
              <a:t>       - Non-Performance</a:t>
            </a:r>
          </a:p>
          <a:p>
            <a:r>
              <a:rPr lang="en-US" sz="3200" dirty="0"/>
              <a:t>FCS-Family budget, sewing, cooking</a:t>
            </a:r>
          </a:p>
          <a:p>
            <a:r>
              <a:rPr lang="en-US" sz="3200" dirty="0"/>
              <a:t>TECH: Wood working, graphic shop</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5083185">
            <a:off x="9835494" y="2940451"/>
            <a:ext cx="1691122" cy="1906314"/>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715910">
            <a:off x="7258979" y="3057328"/>
            <a:ext cx="1113939" cy="2012731"/>
          </a:xfrm>
          <a:prstGeom prst="rect">
            <a:avLst/>
          </a:prstGeom>
        </p:spPr>
      </p:pic>
    </p:spTree>
    <p:extLst>
      <p:ext uri="{BB962C8B-B14F-4D97-AF65-F5344CB8AC3E}">
        <p14:creationId xmlns:p14="http://schemas.microsoft.com/office/powerpoint/2010/main" val="329061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37414" y="232600"/>
            <a:ext cx="10438972" cy="1280890"/>
          </a:xfrm>
        </p:spPr>
        <p:txBody>
          <a:bodyPr>
            <a:normAutofit fontScale="90000"/>
          </a:bodyPr>
          <a:lstStyle/>
          <a:p>
            <a:pPr algn="ctr"/>
            <a:r>
              <a:rPr lang="en-US" sz="4800" b="1" dirty="0">
                <a:solidFill>
                  <a:schemeClr val="accent5">
                    <a:lumMod val="50000"/>
                  </a:schemeClr>
                </a:solidFill>
              </a:rPr>
              <a:t>WHAT SPECIALS DO I GET TO PICK for 7</a:t>
            </a:r>
            <a:r>
              <a:rPr lang="en-US" sz="4800" b="1" baseline="30000" dirty="0">
                <a:solidFill>
                  <a:schemeClr val="accent5">
                    <a:lumMod val="50000"/>
                  </a:schemeClr>
                </a:solidFill>
              </a:rPr>
              <a:t>th</a:t>
            </a:r>
            <a:r>
              <a:rPr lang="en-US" sz="4800" b="1" dirty="0">
                <a:solidFill>
                  <a:schemeClr val="accent5">
                    <a:lumMod val="50000"/>
                  </a:schemeClr>
                </a:solidFill>
              </a:rPr>
              <a:t>?</a:t>
            </a:r>
            <a:endParaRPr lang="en-US" sz="4800" b="1" dirty="0"/>
          </a:p>
        </p:txBody>
      </p:sp>
      <p:sp>
        <p:nvSpPr>
          <p:cNvPr id="3" name="Content Placeholder 2"/>
          <p:cNvSpPr>
            <a:spLocks noGrp="1"/>
          </p:cNvSpPr>
          <p:nvPr>
            <p:ph idx="1"/>
          </p:nvPr>
        </p:nvSpPr>
        <p:spPr>
          <a:xfrm>
            <a:off x="2662282" y="1779304"/>
            <a:ext cx="9414104" cy="5344510"/>
          </a:xfrm>
        </p:spPr>
        <p:txBody>
          <a:bodyPr>
            <a:normAutofit/>
          </a:bodyPr>
          <a:lstStyle/>
          <a:p>
            <a:pPr>
              <a:buFont typeface="Wingdings" panose="05000000000000000000" pitchFamily="2" charset="2"/>
              <a:buChar char="q"/>
            </a:pPr>
            <a:r>
              <a:rPr lang="en-US" sz="2800" b="1" u="sng" dirty="0"/>
              <a:t>Music Performance-</a:t>
            </a:r>
          </a:p>
          <a:p>
            <a:pPr marL="0" indent="0">
              <a:buNone/>
            </a:pPr>
            <a:r>
              <a:rPr lang="en-US" sz="2800" dirty="0"/>
              <a:t>           - Includes Choir, Band and Orchestra.</a:t>
            </a:r>
          </a:p>
          <a:p>
            <a:pPr marL="0" indent="0">
              <a:buNone/>
            </a:pPr>
            <a:r>
              <a:rPr lang="en-US" sz="1500" dirty="0"/>
              <a:t>	</a:t>
            </a:r>
          </a:p>
          <a:p>
            <a:pPr>
              <a:buFont typeface="Wingdings" panose="05000000000000000000" pitchFamily="2" charset="2"/>
              <a:buChar char="q"/>
            </a:pPr>
            <a:r>
              <a:rPr lang="en-US" sz="2800" b="1" u="sng" dirty="0"/>
              <a:t>Exploring Music-</a:t>
            </a:r>
            <a:r>
              <a:rPr lang="en-US" sz="2800" b="1" dirty="0"/>
              <a:t> </a:t>
            </a:r>
          </a:p>
          <a:p>
            <a:pPr marL="0" indent="0">
              <a:buNone/>
            </a:pPr>
            <a:r>
              <a:rPr lang="en-US" sz="2800" b="1" dirty="0"/>
              <a:t>           </a:t>
            </a:r>
            <a:r>
              <a:rPr lang="en-US" sz="2800" dirty="0"/>
              <a:t>- General Music class- similar to 6</a:t>
            </a:r>
            <a:r>
              <a:rPr lang="en-US" sz="2800" baseline="30000" dirty="0"/>
              <a:t>th</a:t>
            </a:r>
            <a:r>
              <a:rPr lang="en-US" sz="2800" dirty="0"/>
              <a:t> grade</a:t>
            </a:r>
          </a:p>
          <a:p>
            <a:pPr marL="0" indent="0">
              <a:buNone/>
            </a:pPr>
            <a:r>
              <a:rPr lang="en-US" sz="2800" dirty="0"/>
              <a:t>            - </a:t>
            </a:r>
            <a:r>
              <a:rPr lang="en-US" sz="2800" b="1" dirty="0">
                <a:solidFill>
                  <a:schemeClr val="accent1"/>
                </a:solidFill>
                <a:highlight>
                  <a:srgbClr val="00FFFF"/>
                </a:highlight>
              </a:rPr>
              <a:t>You will take this class in 8</a:t>
            </a:r>
            <a:r>
              <a:rPr lang="en-US" sz="2800" b="1" baseline="30000" dirty="0">
                <a:solidFill>
                  <a:schemeClr val="accent1"/>
                </a:solidFill>
                <a:highlight>
                  <a:srgbClr val="00FFFF"/>
                </a:highlight>
              </a:rPr>
              <a:t>th</a:t>
            </a:r>
            <a:r>
              <a:rPr lang="en-US" sz="2800" b="1" dirty="0">
                <a:solidFill>
                  <a:schemeClr val="accent1"/>
                </a:solidFill>
                <a:highlight>
                  <a:srgbClr val="00FFFF"/>
                </a:highlight>
              </a:rPr>
              <a:t> grade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662282" y="5259714"/>
            <a:ext cx="2329176" cy="1365686"/>
          </a:xfrm>
          <a:prstGeom prst="rect">
            <a:avLst/>
          </a:prstGeom>
        </p:spPr>
      </p:pic>
    </p:spTree>
    <p:extLst>
      <p:ext uri="{BB962C8B-B14F-4D97-AF65-F5344CB8AC3E}">
        <p14:creationId xmlns:p14="http://schemas.microsoft.com/office/powerpoint/2010/main" val="1827577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2133" y="1625069"/>
            <a:ext cx="9223867" cy="4477407"/>
          </a:xfrm>
        </p:spPr>
        <p:txBody>
          <a:bodyPr>
            <a:noAutofit/>
          </a:bodyPr>
          <a:lstStyle/>
          <a:p>
            <a:pPr algn="ctr"/>
            <a:r>
              <a:rPr lang="en-US" sz="8000" b="1" dirty="0"/>
              <a:t>Let’s Take a Look at What My Schedule Might Look Like!</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906758">
            <a:off x="1690577" y="426139"/>
            <a:ext cx="2371061" cy="1010092"/>
          </a:xfrm>
          <a:prstGeom prst="rect">
            <a:avLst/>
          </a:prstGeom>
        </p:spPr>
      </p:pic>
    </p:spTree>
    <p:extLst>
      <p:ext uri="{BB962C8B-B14F-4D97-AF65-F5344CB8AC3E}">
        <p14:creationId xmlns:p14="http://schemas.microsoft.com/office/powerpoint/2010/main" val="21944347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4900" y="194292"/>
            <a:ext cx="10515600" cy="1801426"/>
          </a:xfrm>
        </p:spPr>
        <p:txBody>
          <a:bodyPr>
            <a:normAutofit/>
          </a:bodyPr>
          <a:lstStyle/>
          <a:p>
            <a:pPr algn="ctr"/>
            <a:r>
              <a:rPr lang="en-US" dirty="0"/>
              <a:t> </a:t>
            </a:r>
            <a:r>
              <a:rPr lang="en-US" b="1" u="sng" dirty="0"/>
              <a:t>SAMPLE MUSIC PERFORMANCE SCHEDULE</a:t>
            </a:r>
            <a:br>
              <a:rPr lang="en-US" b="1" dirty="0"/>
            </a:br>
            <a:r>
              <a:rPr lang="en-US" sz="2200" dirty="0"/>
              <a:t>You want to do choir, band, or orchestra</a:t>
            </a:r>
            <a:br>
              <a:rPr lang="en-US" sz="3100" b="1" dirty="0">
                <a:solidFill>
                  <a:srgbClr val="FF0000"/>
                </a:solidFill>
              </a:rPr>
            </a:br>
            <a:br>
              <a:rPr lang="en-US" sz="2800" dirty="0">
                <a:solidFill>
                  <a:srgbClr val="FF0000"/>
                </a:solidFill>
              </a:rPr>
            </a:br>
            <a:r>
              <a:rPr lang="en-US" sz="2400" b="1" dirty="0">
                <a:solidFill>
                  <a:schemeClr val="accent3">
                    <a:lumMod val="50000"/>
                  </a:schemeClr>
                </a:solidFill>
              </a:rPr>
              <a:t>4 Core Subjects: Math, Science, Social Studies, English Language Arts</a:t>
            </a:r>
          </a:p>
        </p:txBody>
      </p:sp>
      <p:sp>
        <p:nvSpPr>
          <p:cNvPr id="7" name="TextBox 6"/>
          <p:cNvSpPr txBox="1"/>
          <p:nvPr/>
        </p:nvSpPr>
        <p:spPr>
          <a:xfrm>
            <a:off x="1164264" y="6004251"/>
            <a:ext cx="10132827" cy="984885"/>
          </a:xfrm>
          <a:prstGeom prst="rect">
            <a:avLst/>
          </a:prstGeom>
          <a:noFill/>
        </p:spPr>
        <p:txBody>
          <a:bodyPr wrap="square" rtlCol="0">
            <a:spAutoFit/>
          </a:bodyPr>
          <a:lstStyle/>
          <a:p>
            <a:pPr algn="ctr"/>
            <a:r>
              <a:rPr lang="en-US" sz="2000" dirty="0"/>
              <a:t>You will not have all the specials in 7</a:t>
            </a:r>
            <a:r>
              <a:rPr lang="en-US" sz="2000" baseline="30000" dirty="0"/>
              <a:t>th</a:t>
            </a:r>
            <a:r>
              <a:rPr lang="en-US" sz="2000" dirty="0"/>
              <a:t>. There will be 2 specials you will take in 8</a:t>
            </a:r>
            <a:r>
              <a:rPr lang="en-US" sz="2000" baseline="30000" dirty="0"/>
              <a:t>th</a:t>
            </a:r>
            <a:r>
              <a:rPr lang="en-US" sz="2000" dirty="0"/>
              <a:t>. Depending on your schedule, depends on your special.   </a:t>
            </a:r>
          </a:p>
          <a:p>
            <a:endParaRPr lang="en-US" dirty="0"/>
          </a:p>
        </p:txBody>
      </p:sp>
      <p:graphicFrame>
        <p:nvGraphicFramePr>
          <p:cNvPr id="5" name="Content Placeholder 4">
            <a:extLst>
              <a:ext uri="{FF2B5EF4-FFF2-40B4-BE49-F238E27FC236}">
                <a16:creationId xmlns:a16="http://schemas.microsoft.com/office/drawing/2014/main" id="{5B375133-866D-4808-B68D-ED2EA9FBA0FE}"/>
              </a:ext>
            </a:extLst>
          </p:cNvPr>
          <p:cNvGraphicFramePr>
            <a:graphicFrameLocks noGrp="1"/>
          </p:cNvGraphicFramePr>
          <p:nvPr>
            <p:ph idx="1"/>
            <p:extLst>
              <p:ext uri="{D42A27DB-BD31-4B8C-83A1-F6EECF244321}">
                <p14:modId xmlns:p14="http://schemas.microsoft.com/office/powerpoint/2010/main" val="2480713077"/>
              </p:ext>
            </p:extLst>
          </p:nvPr>
        </p:nvGraphicFramePr>
        <p:xfrm>
          <a:off x="1360967" y="2179674"/>
          <a:ext cx="9739423" cy="3388644"/>
        </p:xfrm>
        <a:graphic>
          <a:graphicData uri="http://schemas.openxmlformats.org/drawingml/2006/table">
            <a:tbl>
              <a:tblPr firstRow="1" firstCol="1" bandRow="1"/>
              <a:tblGrid>
                <a:gridCol w="856487">
                  <a:extLst>
                    <a:ext uri="{9D8B030D-6E8A-4147-A177-3AD203B41FA5}">
                      <a16:colId xmlns:a16="http://schemas.microsoft.com/office/drawing/2014/main" val="2556478688"/>
                    </a:ext>
                  </a:extLst>
                </a:gridCol>
                <a:gridCol w="993311">
                  <a:extLst>
                    <a:ext uri="{9D8B030D-6E8A-4147-A177-3AD203B41FA5}">
                      <a16:colId xmlns:a16="http://schemas.microsoft.com/office/drawing/2014/main" val="431045425"/>
                    </a:ext>
                  </a:extLst>
                </a:gridCol>
                <a:gridCol w="1192329">
                  <a:extLst>
                    <a:ext uri="{9D8B030D-6E8A-4147-A177-3AD203B41FA5}">
                      <a16:colId xmlns:a16="http://schemas.microsoft.com/office/drawing/2014/main" val="2897406309"/>
                    </a:ext>
                  </a:extLst>
                </a:gridCol>
                <a:gridCol w="1808928">
                  <a:extLst>
                    <a:ext uri="{9D8B030D-6E8A-4147-A177-3AD203B41FA5}">
                      <a16:colId xmlns:a16="http://schemas.microsoft.com/office/drawing/2014/main" val="334291475"/>
                    </a:ext>
                  </a:extLst>
                </a:gridCol>
                <a:gridCol w="1678322">
                  <a:extLst>
                    <a:ext uri="{9D8B030D-6E8A-4147-A177-3AD203B41FA5}">
                      <a16:colId xmlns:a16="http://schemas.microsoft.com/office/drawing/2014/main" val="1095266124"/>
                    </a:ext>
                  </a:extLst>
                </a:gridCol>
                <a:gridCol w="1430438">
                  <a:extLst>
                    <a:ext uri="{9D8B030D-6E8A-4147-A177-3AD203B41FA5}">
                      <a16:colId xmlns:a16="http://schemas.microsoft.com/office/drawing/2014/main" val="4244707074"/>
                    </a:ext>
                  </a:extLst>
                </a:gridCol>
                <a:gridCol w="1779608">
                  <a:extLst>
                    <a:ext uri="{9D8B030D-6E8A-4147-A177-3AD203B41FA5}">
                      <a16:colId xmlns:a16="http://schemas.microsoft.com/office/drawing/2014/main" val="2258507527"/>
                    </a:ext>
                  </a:extLst>
                </a:gridCol>
              </a:tblGrid>
              <a:tr h="282387">
                <a:tc>
                  <a:txBody>
                    <a:bodyPr/>
                    <a:lstStyle/>
                    <a:p>
                      <a:pPr marL="0" marR="32385"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Period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1115" algn="ctr">
                        <a:lnSpc>
                          <a:spcPct val="107000"/>
                        </a:lnSpc>
                        <a:spcBef>
                          <a:spcPts val="0"/>
                        </a:spcBef>
                        <a:spcAft>
                          <a:spcPts val="0"/>
                        </a:spcAft>
                      </a:pPr>
                      <a:r>
                        <a:rPr lang="en-US" sz="10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Length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3020" algn="ctr">
                        <a:lnSpc>
                          <a:spcPct val="107000"/>
                        </a:lnSpc>
                        <a:spcBef>
                          <a:spcPts val="0"/>
                        </a:spcBef>
                        <a:spcAft>
                          <a:spcPts val="0"/>
                        </a:spcAft>
                      </a:pPr>
                      <a:r>
                        <a:rPr lang="en-US" sz="10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Time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1750"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a:t>
                      </a:r>
                      <a:r>
                        <a:rPr lang="en-US" sz="10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st</a:t>
                      </a: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2385"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a:t>
                      </a:r>
                      <a:r>
                        <a:rPr lang="en-US" sz="10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nd</a:t>
                      </a: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2385"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a:t>
                      </a:r>
                      <a:r>
                        <a:rPr lang="en-US" sz="10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rd</a:t>
                      </a: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0480"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a:t>
                      </a:r>
                      <a:r>
                        <a:rPr lang="en-US" sz="10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th</a:t>
                      </a: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3080372790"/>
                  </a:ext>
                </a:extLst>
              </a:tr>
              <a:tr h="282387">
                <a:tc>
                  <a:txBody>
                    <a:bodyPr/>
                    <a:lstStyle/>
                    <a:p>
                      <a:pPr marL="0" marR="3175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1A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7:30 – 8:17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1 (InC)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556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3 (Integrated Technology)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669240682"/>
                  </a:ext>
                </a:extLst>
              </a:tr>
              <a:tr h="282387">
                <a:tc>
                  <a:txBody>
                    <a:bodyPr/>
                    <a:lstStyle/>
                    <a:p>
                      <a:pPr marL="0" marR="3302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1B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7:30 – 8:17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2 (Health/PE)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429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4 (FCS)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3059874232"/>
                  </a:ext>
                </a:extLst>
              </a:tr>
              <a:tr h="282387">
                <a:tc>
                  <a:txBody>
                    <a:bodyPr/>
                    <a:lstStyle/>
                    <a:p>
                      <a:pPr marL="0" marR="3175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2A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8:20 – 9:07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556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Resource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556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Resource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1289784096"/>
                  </a:ext>
                </a:extLst>
              </a:tr>
              <a:tr h="282387">
                <a:tc>
                  <a:txBody>
                    <a:bodyPr/>
                    <a:lstStyle/>
                    <a:p>
                      <a:pPr marL="0" marR="3302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2B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8:20 – 9:07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4">
                  <a:txBody>
                    <a:bodyPr/>
                    <a:lstStyle/>
                    <a:p>
                      <a:pPr marL="0" marR="3556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5 (Music - Band, Chorus, or Orchestra)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851787966"/>
                  </a:ext>
                </a:extLst>
              </a:tr>
              <a:tr h="282387">
                <a:tc>
                  <a:txBody>
                    <a:bodyPr/>
                    <a:lstStyle/>
                    <a:p>
                      <a:pPr marL="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I&amp;E</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40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9:10 – 9:50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750" algn="ctr">
                        <a:lnSpc>
                          <a:spcPct val="107000"/>
                        </a:lnSpc>
                        <a:spcBef>
                          <a:spcPts val="0"/>
                        </a:spcBef>
                        <a:spcAft>
                          <a:spcPts val="0"/>
                        </a:spcAft>
                      </a:pPr>
                      <a:r>
                        <a:rPr lang="en-US" sz="1000" b="1" dirty="0">
                          <a:solidFill>
                            <a:srgbClr val="000000"/>
                          </a:solidFill>
                          <a:effectLst/>
                          <a:latin typeface="Times New Roman" panose="02020603050405020304" pitchFamily="18" charset="0"/>
                          <a:ea typeface="Calibri" panose="020F0502020204030204" pitchFamily="34" charset="0"/>
                          <a:cs typeface="Calibri" panose="020F0502020204030204" pitchFamily="34" charset="0"/>
                        </a:rPr>
                        <a:t>I&amp;E</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5666225"/>
                  </a:ext>
                </a:extLst>
              </a:tr>
              <a:tr h="282387">
                <a:tc>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9:53 – 10:40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60920313"/>
                  </a:ext>
                </a:extLst>
              </a:tr>
              <a:tr h="282387">
                <a:tc>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10:43 – 11:30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40762341"/>
                  </a:ext>
                </a:extLst>
              </a:tr>
              <a:tr h="282387">
                <a:tc>
                  <a:txBody>
                    <a:bodyPr/>
                    <a:lstStyle/>
                    <a:p>
                      <a:pPr marL="0" marR="34290"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Lunch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30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11:30 – 12:00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2385" algn="ctr">
                        <a:lnSpc>
                          <a:spcPct val="107000"/>
                        </a:lnSpc>
                        <a:spcBef>
                          <a:spcPts val="0"/>
                        </a:spcBef>
                        <a:spcAft>
                          <a:spcPts val="0"/>
                        </a:spcAft>
                      </a:pPr>
                      <a:r>
                        <a:rPr lang="en-US" sz="10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LUNCH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224479275"/>
                  </a:ext>
                </a:extLst>
              </a:tr>
              <a:tr h="282387">
                <a:tc>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5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12:03 – 12:50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91893919"/>
                  </a:ext>
                </a:extLst>
              </a:tr>
              <a:tr h="282387">
                <a:tc>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6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12:47 – 1:37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60573867"/>
                  </a:ext>
                </a:extLst>
              </a:tr>
              <a:tr h="282387">
                <a:tc>
                  <a:txBody>
                    <a:bodyPr/>
                    <a:lstStyle/>
                    <a:p>
                      <a:pPr marL="0" marR="32385" algn="ctr">
                        <a:lnSpc>
                          <a:spcPct val="107000"/>
                        </a:lnSpc>
                        <a:spcBef>
                          <a:spcPts val="0"/>
                        </a:spcBef>
                        <a:spcAft>
                          <a:spcPts val="0"/>
                        </a:spcAft>
                      </a:pPr>
                      <a:r>
                        <a:rPr lang="en-US" sz="1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1:40 – 2:30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979900985"/>
                  </a:ext>
                </a:extLst>
              </a:tr>
            </a:tbl>
          </a:graphicData>
        </a:graphic>
      </p:graphicFrame>
    </p:spTree>
    <p:extLst>
      <p:ext uri="{BB962C8B-B14F-4D97-AF65-F5344CB8AC3E}">
        <p14:creationId xmlns:p14="http://schemas.microsoft.com/office/powerpoint/2010/main" val="94243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727286"/>
          </a:xfrm>
        </p:spPr>
        <p:txBody>
          <a:bodyPr>
            <a:normAutofit/>
          </a:bodyPr>
          <a:lstStyle/>
          <a:p>
            <a:pPr algn="ctr"/>
            <a:r>
              <a:rPr lang="en-US" b="1" u="sng" dirty="0"/>
              <a:t>SAMPLE OF NON-MUSIC SCHEDULE</a:t>
            </a:r>
            <a:br>
              <a:rPr lang="en-US" dirty="0"/>
            </a:br>
            <a:br>
              <a:rPr lang="en-US" sz="2400" dirty="0">
                <a:solidFill>
                  <a:srgbClr val="FF0000"/>
                </a:solidFill>
              </a:rPr>
            </a:br>
            <a:r>
              <a:rPr lang="en-US" sz="2400" b="1" dirty="0">
                <a:solidFill>
                  <a:schemeClr val="tx2">
                    <a:lumMod val="50000"/>
                  </a:schemeClr>
                </a:solidFill>
              </a:rPr>
              <a:t>4 Core Subjects: Math, Science, Social Studies, English Language Arts</a:t>
            </a:r>
          </a:p>
        </p:txBody>
      </p:sp>
      <p:sp>
        <p:nvSpPr>
          <p:cNvPr id="4" name="TextBox 3"/>
          <p:cNvSpPr txBox="1"/>
          <p:nvPr/>
        </p:nvSpPr>
        <p:spPr>
          <a:xfrm>
            <a:off x="1976158" y="5634152"/>
            <a:ext cx="7696200" cy="954107"/>
          </a:xfrm>
          <a:prstGeom prst="rect">
            <a:avLst/>
          </a:prstGeom>
          <a:noFill/>
        </p:spPr>
        <p:txBody>
          <a:bodyPr wrap="square" rtlCol="0">
            <a:spAutoFit/>
          </a:bodyPr>
          <a:lstStyle/>
          <a:p>
            <a:pPr algn="ctr"/>
            <a:endParaRPr lang="en-US" sz="2800" dirty="0">
              <a:solidFill>
                <a:srgbClr val="FF0000"/>
              </a:solidFill>
            </a:endParaRPr>
          </a:p>
          <a:p>
            <a:pPr algn="ctr"/>
            <a:r>
              <a:rPr lang="en-US" sz="2800" b="1" dirty="0">
                <a:solidFill>
                  <a:srgbClr val="FF0000"/>
                </a:solidFill>
              </a:rPr>
              <a:t>Your music class will be in 8</a:t>
            </a:r>
            <a:r>
              <a:rPr lang="en-US" sz="2800" b="1" baseline="30000" dirty="0">
                <a:solidFill>
                  <a:srgbClr val="FF0000"/>
                </a:solidFill>
              </a:rPr>
              <a:t>th</a:t>
            </a:r>
            <a:r>
              <a:rPr lang="en-US" sz="2800" b="1" dirty="0">
                <a:solidFill>
                  <a:srgbClr val="FF0000"/>
                </a:solidFill>
              </a:rPr>
              <a:t> grade</a:t>
            </a:r>
          </a:p>
        </p:txBody>
      </p:sp>
      <p:graphicFrame>
        <p:nvGraphicFramePr>
          <p:cNvPr id="11" name="Content Placeholder 10">
            <a:extLst>
              <a:ext uri="{FF2B5EF4-FFF2-40B4-BE49-F238E27FC236}">
                <a16:creationId xmlns:a16="http://schemas.microsoft.com/office/drawing/2014/main" id="{C2650DAE-6B93-4697-BFF7-7D3D84520746}"/>
              </a:ext>
            </a:extLst>
          </p:cNvPr>
          <p:cNvGraphicFramePr>
            <a:graphicFrameLocks noGrp="1"/>
          </p:cNvGraphicFramePr>
          <p:nvPr>
            <p:ph idx="1"/>
            <p:extLst>
              <p:ext uri="{D42A27DB-BD31-4B8C-83A1-F6EECF244321}">
                <p14:modId xmlns:p14="http://schemas.microsoft.com/office/powerpoint/2010/main" val="2605293780"/>
              </p:ext>
            </p:extLst>
          </p:nvPr>
        </p:nvGraphicFramePr>
        <p:xfrm>
          <a:off x="1626782" y="2148221"/>
          <a:ext cx="8394952" cy="3968130"/>
        </p:xfrm>
        <a:graphic>
          <a:graphicData uri="http://schemas.openxmlformats.org/drawingml/2006/table">
            <a:tbl>
              <a:tblPr firstRow="1" firstCol="1" bandRow="1"/>
              <a:tblGrid>
                <a:gridCol w="780505">
                  <a:extLst>
                    <a:ext uri="{9D8B030D-6E8A-4147-A177-3AD203B41FA5}">
                      <a16:colId xmlns:a16="http://schemas.microsoft.com/office/drawing/2014/main" val="731349766"/>
                    </a:ext>
                  </a:extLst>
                </a:gridCol>
                <a:gridCol w="898786">
                  <a:extLst>
                    <a:ext uri="{9D8B030D-6E8A-4147-A177-3AD203B41FA5}">
                      <a16:colId xmlns:a16="http://schemas.microsoft.com/office/drawing/2014/main" val="891231427"/>
                    </a:ext>
                  </a:extLst>
                </a:gridCol>
                <a:gridCol w="1142883">
                  <a:extLst>
                    <a:ext uri="{9D8B030D-6E8A-4147-A177-3AD203B41FA5}">
                      <a16:colId xmlns:a16="http://schemas.microsoft.com/office/drawing/2014/main" val="3879940128"/>
                    </a:ext>
                  </a:extLst>
                </a:gridCol>
                <a:gridCol w="1327462">
                  <a:extLst>
                    <a:ext uri="{9D8B030D-6E8A-4147-A177-3AD203B41FA5}">
                      <a16:colId xmlns:a16="http://schemas.microsoft.com/office/drawing/2014/main" val="2960055565"/>
                    </a:ext>
                  </a:extLst>
                </a:gridCol>
                <a:gridCol w="1459304">
                  <a:extLst>
                    <a:ext uri="{9D8B030D-6E8A-4147-A177-3AD203B41FA5}">
                      <a16:colId xmlns:a16="http://schemas.microsoft.com/office/drawing/2014/main" val="3775988485"/>
                    </a:ext>
                  </a:extLst>
                </a:gridCol>
                <a:gridCol w="1240069">
                  <a:extLst>
                    <a:ext uri="{9D8B030D-6E8A-4147-A177-3AD203B41FA5}">
                      <a16:colId xmlns:a16="http://schemas.microsoft.com/office/drawing/2014/main" val="170002312"/>
                    </a:ext>
                  </a:extLst>
                </a:gridCol>
                <a:gridCol w="1545943">
                  <a:extLst>
                    <a:ext uri="{9D8B030D-6E8A-4147-A177-3AD203B41FA5}">
                      <a16:colId xmlns:a16="http://schemas.microsoft.com/office/drawing/2014/main" val="3260390443"/>
                    </a:ext>
                  </a:extLst>
                </a:gridCol>
              </a:tblGrid>
              <a:tr h="0">
                <a:tc>
                  <a:txBody>
                    <a:bodyPr/>
                    <a:lstStyle/>
                    <a:p>
                      <a:pPr marL="0" marR="32385"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Period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1115" algn="ctr">
                        <a:lnSpc>
                          <a:spcPct val="107000"/>
                        </a:lnSpc>
                        <a:spcBef>
                          <a:spcPts val="0"/>
                        </a:spcBef>
                        <a:spcAft>
                          <a:spcPts val="0"/>
                        </a:spcAft>
                      </a:pPr>
                      <a:r>
                        <a:rPr lang="en-US" sz="10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Length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3020" algn="ctr">
                        <a:lnSpc>
                          <a:spcPct val="107000"/>
                        </a:lnSpc>
                        <a:spcBef>
                          <a:spcPts val="0"/>
                        </a:spcBef>
                        <a:spcAft>
                          <a:spcPts val="0"/>
                        </a:spcAft>
                      </a:pPr>
                      <a:r>
                        <a:rPr lang="en-US" sz="10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Time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3655"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a:t>
                      </a:r>
                      <a:r>
                        <a:rPr lang="en-US" sz="11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st</a:t>
                      </a: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3655"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a:t>
                      </a:r>
                      <a:r>
                        <a:rPr lang="en-US" sz="11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nd</a:t>
                      </a: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1750"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a:t>
                      </a:r>
                      <a:r>
                        <a:rPr lang="en-US" sz="11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rd</a:t>
                      </a: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marL="0" marR="33655"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a:t>
                      </a:r>
                      <a:r>
                        <a:rPr lang="en-US" sz="1100" b="1" baseline="300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th</a:t>
                      </a: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 MP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920279639"/>
                  </a:ext>
                </a:extLst>
              </a:tr>
              <a:tr h="344714">
                <a:tc>
                  <a:txBody>
                    <a:bodyPr/>
                    <a:lstStyle/>
                    <a:p>
                      <a:pPr marL="0" marR="3302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1A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7:30 – 8:17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492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1 (InC)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238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4 (Integrated Technology)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3692702027"/>
                  </a:ext>
                </a:extLst>
              </a:tr>
              <a:tr h="344714">
                <a:tc>
                  <a:txBody>
                    <a:bodyPr/>
                    <a:lstStyle/>
                    <a:p>
                      <a:pPr marL="0" marR="3492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1B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7:30 – 8:17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492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2 (Health/PE)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175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5 (Tech Ed)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1780738803"/>
                  </a:ext>
                </a:extLst>
              </a:tr>
              <a:tr h="344714">
                <a:tc>
                  <a:txBody>
                    <a:bodyPr/>
                    <a:lstStyle/>
                    <a:p>
                      <a:pPr marL="0" marR="3302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2A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8:20 – 9:07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492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Resource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048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Resource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560303101"/>
                  </a:ext>
                </a:extLst>
              </a:tr>
              <a:tr h="344714">
                <a:tc>
                  <a:txBody>
                    <a:bodyPr/>
                    <a:lstStyle/>
                    <a:p>
                      <a:pPr marL="0" marR="3492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2B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8:20 – 9:07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gridSpan="2">
                  <a:txBody>
                    <a:bodyPr/>
                    <a:lstStyle/>
                    <a:p>
                      <a:pPr marL="0" marR="3556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3 (Art)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tc gridSpan="2">
                  <a:txBody>
                    <a:bodyPr/>
                    <a:lstStyle/>
                    <a:p>
                      <a:pPr marL="0" marR="31750"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Special 6 (F &amp; CS)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6E6"/>
                    </a:solidFill>
                  </a:tcPr>
                </a:tc>
                <a:tc hMerge="1">
                  <a:txBody>
                    <a:bodyPr/>
                    <a:lstStyle/>
                    <a:p>
                      <a:endParaRPr lang="en-US"/>
                    </a:p>
                  </a:txBody>
                  <a:tcPr/>
                </a:tc>
                <a:extLst>
                  <a:ext uri="{0D108BD9-81ED-4DB2-BD59-A6C34878D82A}">
                    <a16:rowId xmlns:a16="http://schemas.microsoft.com/office/drawing/2014/main" val="296613261"/>
                  </a:ext>
                </a:extLst>
              </a:tr>
              <a:tr h="344714">
                <a:tc>
                  <a:txBody>
                    <a:bodyPr/>
                    <a:lstStyle/>
                    <a:p>
                      <a:pPr marL="0" marR="0" algn="ctr">
                        <a:lnSpc>
                          <a:spcPct val="107000"/>
                        </a:lnSpc>
                        <a:spcBef>
                          <a:spcPts val="0"/>
                        </a:spcBef>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I&amp;E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40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9:10 – 9:50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3020" algn="ctr">
                        <a:lnSpc>
                          <a:spcPct val="107000"/>
                        </a:lnSpc>
                        <a:spcBef>
                          <a:spcPts val="0"/>
                        </a:spcBef>
                        <a:spcAft>
                          <a:spcPts val="0"/>
                        </a:spcAft>
                      </a:pPr>
                      <a:r>
                        <a:rPr lang="en-US" sz="1100" b="1"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I&amp;E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5249410"/>
                  </a:ext>
                </a:extLst>
              </a:tr>
              <a:tr h="344714">
                <a:tc>
                  <a:txBody>
                    <a:bodyPr/>
                    <a:lstStyle/>
                    <a:p>
                      <a:pPr marL="0" marR="3365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9:53 – 10:40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570159091"/>
                  </a:ext>
                </a:extLst>
              </a:tr>
              <a:tr h="344714">
                <a:tc>
                  <a:txBody>
                    <a:bodyPr/>
                    <a:lstStyle/>
                    <a:p>
                      <a:pPr marL="0" marR="3365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10:43 – 11:30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940633801"/>
                  </a:ext>
                </a:extLst>
              </a:tr>
              <a:tr h="344714">
                <a:tc>
                  <a:txBody>
                    <a:bodyPr/>
                    <a:lstStyle/>
                    <a:p>
                      <a:pPr marL="0" marR="3238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Lunch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30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11:30 – 12:00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3655" algn="ctr">
                        <a:lnSpc>
                          <a:spcPct val="107000"/>
                        </a:lnSpc>
                        <a:spcBef>
                          <a:spcPts val="0"/>
                        </a:spcBef>
                        <a:spcAft>
                          <a:spcPts val="0"/>
                        </a:spcAft>
                      </a:pPr>
                      <a:r>
                        <a:rPr lang="en-US" sz="1100" b="1">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LUNCH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70924771"/>
                  </a:ext>
                </a:extLst>
              </a:tr>
              <a:tr h="344714">
                <a:tc>
                  <a:txBody>
                    <a:bodyPr/>
                    <a:lstStyle/>
                    <a:p>
                      <a:pPr marL="0" marR="3365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5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810" marR="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12:03 – 12:50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21309986"/>
                  </a:ext>
                </a:extLst>
              </a:tr>
              <a:tr h="344714">
                <a:tc>
                  <a:txBody>
                    <a:bodyPr/>
                    <a:lstStyle/>
                    <a:p>
                      <a:pPr marL="0" marR="3365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6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0480"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12:47 – 1:37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5532566"/>
                  </a:ext>
                </a:extLst>
              </a:tr>
              <a:tr h="344714">
                <a:tc>
                  <a:txBody>
                    <a:bodyPr/>
                    <a:lstStyle/>
                    <a:p>
                      <a:pPr marL="0" marR="33655" algn="ctr">
                        <a:lnSpc>
                          <a:spcPct val="107000"/>
                        </a:lnSpc>
                        <a:spcBef>
                          <a:spcPts val="0"/>
                        </a:spcBef>
                        <a:spcAft>
                          <a:spcPts val="0"/>
                        </a:spcAft>
                      </a:pPr>
                      <a:r>
                        <a:rPr lang="en-US" sz="110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7 </a:t>
                      </a:r>
                      <a:endParaRPr lang="en-US" sz="110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5080" marR="0">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47 minutes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32385" algn="ctr">
                        <a:lnSpc>
                          <a:spcPct val="107000"/>
                        </a:lnSpc>
                        <a:spcBef>
                          <a:spcPts val="0"/>
                        </a:spcBef>
                        <a:spcAft>
                          <a:spcPts val="0"/>
                        </a:spcAft>
                      </a:pPr>
                      <a:r>
                        <a:rPr lang="en-US" sz="10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1:40 – 2:30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9215" marR="38735" marT="762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marR="31115" algn="ctr">
                        <a:lnSpc>
                          <a:spcPct val="107000"/>
                        </a:lnSpc>
                        <a:spcBef>
                          <a:spcPts val="0"/>
                        </a:spcBef>
                        <a:spcAft>
                          <a:spcPts val="0"/>
                        </a:spcAft>
                      </a:pPr>
                      <a:r>
                        <a:rPr lang="en-US" sz="1100" dirty="0">
                          <a:solidFill>
                            <a:srgbClr val="000000"/>
                          </a:solidFill>
                          <a:effectLst/>
                          <a:latin typeface="Times New Roman" panose="02020603050405020304" pitchFamily="18" charset="0"/>
                          <a:ea typeface="Times New Roman" panose="02020603050405020304" pitchFamily="18" charset="0"/>
                          <a:cs typeface="Calibri" panose="020F0502020204030204" pitchFamily="34" charset="0"/>
                        </a:rPr>
                        <a:t>Core Class </a:t>
                      </a:r>
                      <a:endParaRPr lang="en-US" sz="11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txBody>
                  <a:tcPr marL="67945" marR="34925" marT="571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7294565"/>
                  </a:ext>
                </a:extLst>
              </a:tr>
            </a:tbl>
          </a:graphicData>
        </a:graphic>
      </p:graphicFrame>
    </p:spTree>
    <p:extLst>
      <p:ext uri="{BB962C8B-B14F-4D97-AF65-F5344CB8AC3E}">
        <p14:creationId xmlns:p14="http://schemas.microsoft.com/office/powerpoint/2010/main" val="19416279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5228" y="32903"/>
            <a:ext cx="10058400" cy="1280890"/>
          </a:xfrm>
        </p:spPr>
        <p:txBody>
          <a:bodyPr/>
          <a:lstStyle/>
          <a:p>
            <a:pPr algn="ctr"/>
            <a:r>
              <a:rPr lang="en-US" b="1" u="sng" dirty="0"/>
              <a:t>Side Notes?</a:t>
            </a:r>
            <a:br>
              <a:rPr lang="en-US" b="1" u="sng" dirty="0"/>
            </a:br>
            <a:endParaRPr lang="en-US" b="1" u="sng" dirty="0"/>
          </a:p>
        </p:txBody>
      </p:sp>
      <p:sp>
        <p:nvSpPr>
          <p:cNvPr id="3" name="Content Placeholder 2"/>
          <p:cNvSpPr>
            <a:spLocks noGrp="1"/>
          </p:cNvSpPr>
          <p:nvPr>
            <p:ph idx="1"/>
          </p:nvPr>
        </p:nvSpPr>
        <p:spPr>
          <a:xfrm>
            <a:off x="881157" y="1470770"/>
            <a:ext cx="11310843" cy="6269421"/>
          </a:xfrm>
        </p:spPr>
        <p:txBody>
          <a:bodyPr>
            <a:noAutofit/>
          </a:bodyPr>
          <a:lstStyle/>
          <a:p>
            <a:pPr lvl="0" fontAlgn="base"/>
            <a:r>
              <a:rPr lang="en-US" sz="2700" dirty="0"/>
              <a:t>If a student is interested in participating in instrumental </a:t>
            </a:r>
            <a:r>
              <a:rPr lang="en-US" sz="2700" b="1" dirty="0">
                <a:solidFill>
                  <a:srgbClr val="FF0000"/>
                </a:solidFill>
              </a:rPr>
              <a:t>AND</a:t>
            </a:r>
            <a:r>
              <a:rPr lang="en-US" sz="2700" dirty="0"/>
              <a:t> vocal music, the student should register for the</a:t>
            </a:r>
            <a:r>
              <a:rPr lang="en-US" sz="2700" b="1" dirty="0">
                <a:highlight>
                  <a:srgbClr val="C0C0C0"/>
                </a:highlight>
              </a:rPr>
              <a:t> band or orchestra class first and the teacher should put a note about choir.  </a:t>
            </a:r>
          </a:p>
          <a:p>
            <a:pPr lvl="0" fontAlgn="base"/>
            <a:r>
              <a:rPr lang="en-US" sz="2700" dirty="0"/>
              <a:t>Because of music staffing schedules, there can be </a:t>
            </a:r>
            <a:r>
              <a:rPr lang="en-US" sz="2700" b="1" dirty="0"/>
              <a:t>NO GUARANTEES </a:t>
            </a:r>
            <a:r>
              <a:rPr lang="en-US" sz="2700" dirty="0"/>
              <a:t>that any student will be able to be involved in more than one performing music class during the school day.    </a:t>
            </a:r>
          </a:p>
          <a:p>
            <a:pPr lvl="0" fontAlgn="base"/>
            <a:r>
              <a:rPr lang="en-US" sz="2700" dirty="0"/>
              <a:t>If a student is involved in more than one music performing class, the amount of participation in each class will be determined by the music teachers, based on the musical needs of the class and of the student (This does not mean a 50-50-split between classes). The student will receive a grade only in the instrumental music class.  </a:t>
            </a:r>
          </a:p>
          <a:p>
            <a:pPr>
              <a:buFont typeface="Wingdings" panose="05000000000000000000" pitchFamily="2" charset="2"/>
              <a:buChar char="v"/>
            </a:pPr>
            <a:endParaRPr lang="en-US" sz="2000" b="1" dirty="0">
              <a:solidFill>
                <a:srgbClr val="FF0000"/>
              </a:solidFill>
            </a:endParaRPr>
          </a:p>
          <a:p>
            <a:pPr marL="0" indent="0">
              <a:spcBef>
                <a:spcPts val="0"/>
              </a:spcBef>
              <a:buNone/>
            </a:pPr>
            <a:endParaRPr lang="en-US" sz="1100" dirty="0">
              <a:solidFill>
                <a:schemeClr val="tx1"/>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33148" y="-406590"/>
            <a:ext cx="1480480" cy="2159876"/>
          </a:xfrm>
          <a:prstGeom prst="rect">
            <a:avLst/>
          </a:prstGeom>
        </p:spPr>
      </p:pic>
    </p:spTree>
    <p:extLst>
      <p:ext uri="{BB962C8B-B14F-4D97-AF65-F5344CB8AC3E}">
        <p14:creationId xmlns:p14="http://schemas.microsoft.com/office/powerpoint/2010/main" val="11116229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243111"/>
            <a:ext cx="8911687" cy="1280890"/>
          </a:xfrm>
        </p:spPr>
        <p:txBody>
          <a:bodyPr>
            <a:normAutofit/>
          </a:bodyPr>
          <a:lstStyle/>
          <a:p>
            <a:pPr algn="ctr"/>
            <a:r>
              <a:rPr lang="en-US" sz="4800" b="1" dirty="0"/>
              <a:t>What is Next?</a:t>
            </a:r>
          </a:p>
        </p:txBody>
      </p:sp>
      <p:sp>
        <p:nvSpPr>
          <p:cNvPr id="3" name="Content Placeholder 2"/>
          <p:cNvSpPr>
            <a:spLocks noGrp="1"/>
          </p:cNvSpPr>
          <p:nvPr>
            <p:ph idx="1"/>
          </p:nvPr>
        </p:nvSpPr>
        <p:spPr>
          <a:xfrm>
            <a:off x="2585499" y="1524001"/>
            <a:ext cx="8915400" cy="5034454"/>
          </a:xfrm>
        </p:spPr>
        <p:txBody>
          <a:bodyPr>
            <a:normAutofit/>
          </a:bodyPr>
          <a:lstStyle/>
          <a:p>
            <a:r>
              <a:rPr lang="en-US" sz="3200" dirty="0"/>
              <a:t>There will be a  middle school meeting for parents on </a:t>
            </a:r>
            <a:r>
              <a:rPr lang="en-US" sz="3200" b="1" dirty="0">
                <a:highlight>
                  <a:srgbClr val="FFFF00"/>
                </a:highlight>
              </a:rPr>
              <a:t>the week of February 24</a:t>
            </a:r>
            <a:r>
              <a:rPr lang="en-US" sz="3200" b="1" baseline="30000" dirty="0">
                <a:highlight>
                  <a:srgbClr val="FFFF00"/>
                </a:highlight>
              </a:rPr>
              <a:t>th</a:t>
            </a:r>
            <a:r>
              <a:rPr lang="en-US" sz="3200" b="1" dirty="0">
                <a:highlight>
                  <a:srgbClr val="FFFF00"/>
                </a:highlight>
              </a:rPr>
              <a:t> (depending on school), 2025.  </a:t>
            </a:r>
            <a:r>
              <a:rPr lang="en-US" sz="3200" dirty="0"/>
              <a:t>Your parents should have or will receive an email about this presentation. </a:t>
            </a:r>
          </a:p>
          <a:p>
            <a:endParaRPr lang="en-US" sz="3200" b="1" u="sng" dirty="0"/>
          </a:p>
          <a:p>
            <a:r>
              <a:rPr lang="en-US" sz="3200" dirty="0"/>
              <a:t>Your course selection forms will be posted on </a:t>
            </a:r>
            <a:r>
              <a:rPr lang="en-US" sz="3200" b="1" dirty="0"/>
              <a:t>Parent Portal </a:t>
            </a:r>
            <a:r>
              <a:rPr lang="en-US" sz="3200" dirty="0"/>
              <a:t>around </a:t>
            </a:r>
            <a:r>
              <a:rPr lang="en-US" sz="3200" b="1" dirty="0">
                <a:highlight>
                  <a:srgbClr val="FFFF00"/>
                </a:highlight>
              </a:rPr>
              <a:t>March 6, 2025, </a:t>
            </a:r>
            <a:r>
              <a:rPr lang="en-US" sz="3200" b="1" dirty="0"/>
              <a:t>for you to view and accept. </a:t>
            </a:r>
          </a:p>
        </p:txBody>
      </p:sp>
    </p:spTree>
    <p:extLst>
      <p:ext uri="{BB962C8B-B14F-4D97-AF65-F5344CB8AC3E}">
        <p14:creationId xmlns:p14="http://schemas.microsoft.com/office/powerpoint/2010/main" val="405760052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159</TotalTime>
  <Words>652</Words>
  <Application>Microsoft Office PowerPoint</Application>
  <PresentationFormat>Widescreen</PresentationFormat>
  <Paragraphs>141</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Calibri</vt:lpstr>
      <vt:lpstr>Century Gothic</vt:lpstr>
      <vt:lpstr>Times New Roman</vt:lpstr>
      <vt:lpstr>Wingdings</vt:lpstr>
      <vt:lpstr>Wingdings 3</vt:lpstr>
      <vt:lpstr>Wisp</vt:lpstr>
      <vt:lpstr>Central Bucks 7th Grade “Specials” Course Information </vt:lpstr>
      <vt:lpstr>What Are The Specials?</vt:lpstr>
      <vt:lpstr>WHAT SPECIALS DO I GET TO PICK for 7th?</vt:lpstr>
      <vt:lpstr>Let’s Take a Look at What My Schedule Might Look Like!</vt:lpstr>
      <vt:lpstr> SAMPLE MUSIC PERFORMANCE SCHEDULE You want to do choir, band, or orchestra  4 Core Subjects: Math, Science, Social Studies, English Language Arts</vt:lpstr>
      <vt:lpstr>SAMPLE OF NON-MUSIC SCHEDULE  4 Core Subjects: Math, Science, Social Studies, English Language Arts</vt:lpstr>
      <vt:lpstr>Side Notes? </vt:lpstr>
      <vt:lpstr>What is Next?</vt:lpstr>
    </vt:vector>
  </TitlesOfParts>
  <Company>CBSD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7th/8th  Grade Sample Schedule Standard Student No chorus, band or orchestra 4 Core Subjects: Math, Science, Social Studies, English Language Arts</dc:title>
  <dc:creator>BOLTON, DAVID</dc:creator>
  <cp:lastModifiedBy>RUBENSTEIN, JUSTIN</cp:lastModifiedBy>
  <cp:revision>27</cp:revision>
  <dcterms:created xsi:type="dcterms:W3CDTF">2015-01-30T16:29:33Z</dcterms:created>
  <dcterms:modified xsi:type="dcterms:W3CDTF">2025-01-09T17:05:07Z</dcterms:modified>
</cp:coreProperties>
</file>